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906000" cy="6858000" type="A4"/>
  <p:notesSz cx="6805613" cy="99441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6098C"/>
    <a:srgbClr val="240AE4"/>
    <a:srgbClr val="6B6EF1"/>
    <a:srgbClr val="4C50EE"/>
    <a:srgbClr val="8BB2FF"/>
    <a:srgbClr val="377AFF"/>
    <a:srgbClr val="0558FF"/>
    <a:srgbClr val="99CCFF"/>
    <a:srgbClr val="0099CC"/>
    <a:srgbClr val="33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200" y="114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9841" cy="497762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4184" y="1"/>
            <a:ext cx="2949841" cy="497762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r">
              <a:defRPr sz="1200"/>
            </a:lvl1pPr>
          </a:lstStyle>
          <a:p>
            <a:fld id="{122F1E1C-2F72-4FDF-8647-3FC028C5D577}" type="datetimeFigureOut">
              <a:rPr lang="ro-RO" smtClean="0"/>
              <a:pPr/>
              <a:t>01.10.2025</a:t>
            </a:fld>
            <a:endParaRPr lang="ro-R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79488" y="1243013"/>
            <a:ext cx="4846637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77" tIns="45789" rIns="91577" bIns="45789" rtlCol="0" anchor="ctr"/>
          <a:lstStyle/>
          <a:p>
            <a:endParaRPr lang="ro-R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244" y="4785192"/>
            <a:ext cx="5445126" cy="3915300"/>
          </a:xfrm>
          <a:prstGeom prst="rect">
            <a:avLst/>
          </a:prstGeom>
        </p:spPr>
        <p:txBody>
          <a:bodyPr vert="horz" lIns="91577" tIns="45789" rIns="91577" bIns="45789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46338"/>
            <a:ext cx="2949841" cy="497762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4184" y="9446338"/>
            <a:ext cx="2949841" cy="497762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r">
              <a:defRPr sz="1200"/>
            </a:lvl1pPr>
          </a:lstStyle>
          <a:p>
            <a:fld id="{FAB64C13-9C9E-4521-AB73-EE24BF93BFC5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1156863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C79C4-BE97-42ED-B1DE-2E68D6854C6F}" type="datetimeFigureOut">
              <a:rPr lang="ro-RO" smtClean="0"/>
              <a:pPr/>
              <a:t>01.10.2025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E1267-CDC9-4EB2-9F6A-B7B3D334FBB9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0078477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C79C4-BE97-42ED-B1DE-2E68D6854C6F}" type="datetimeFigureOut">
              <a:rPr lang="ro-RO" smtClean="0"/>
              <a:pPr/>
              <a:t>01.10.2025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E1267-CDC9-4EB2-9F6A-B7B3D334FBB9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772332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C79C4-BE97-42ED-B1DE-2E68D6854C6F}" type="datetimeFigureOut">
              <a:rPr lang="ro-RO" smtClean="0"/>
              <a:pPr/>
              <a:t>01.10.2025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E1267-CDC9-4EB2-9F6A-B7B3D334FBB9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778974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C79C4-BE97-42ED-B1DE-2E68D6854C6F}" type="datetimeFigureOut">
              <a:rPr lang="ro-RO" smtClean="0"/>
              <a:pPr/>
              <a:t>01.10.2025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E1267-CDC9-4EB2-9F6A-B7B3D334FBB9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5221639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C79C4-BE97-42ED-B1DE-2E68D6854C6F}" type="datetimeFigureOut">
              <a:rPr lang="ro-RO" smtClean="0"/>
              <a:pPr/>
              <a:t>01.10.2025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E1267-CDC9-4EB2-9F6A-B7B3D334FBB9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4957835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C79C4-BE97-42ED-B1DE-2E68D6854C6F}" type="datetimeFigureOut">
              <a:rPr lang="ro-RO" smtClean="0"/>
              <a:pPr/>
              <a:t>01.10.2025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E1267-CDC9-4EB2-9F6A-B7B3D334FBB9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587293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C79C4-BE97-42ED-B1DE-2E68D6854C6F}" type="datetimeFigureOut">
              <a:rPr lang="ro-RO" smtClean="0"/>
              <a:pPr/>
              <a:t>01.10.2025</a:t>
            </a:fld>
            <a:endParaRPr lang="ro-R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E1267-CDC9-4EB2-9F6A-B7B3D334FBB9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856294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C79C4-BE97-42ED-B1DE-2E68D6854C6F}" type="datetimeFigureOut">
              <a:rPr lang="ro-RO" smtClean="0"/>
              <a:pPr/>
              <a:t>01.10.2025</a:t>
            </a:fld>
            <a:endParaRPr lang="ro-R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E1267-CDC9-4EB2-9F6A-B7B3D334FBB9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272704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C79C4-BE97-42ED-B1DE-2E68D6854C6F}" type="datetimeFigureOut">
              <a:rPr lang="ro-RO" smtClean="0"/>
              <a:pPr/>
              <a:t>01.10.2025</a:t>
            </a:fld>
            <a:endParaRPr lang="ro-R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E1267-CDC9-4EB2-9F6A-B7B3D334FBB9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4500669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C79C4-BE97-42ED-B1DE-2E68D6854C6F}" type="datetimeFigureOut">
              <a:rPr lang="ro-RO" smtClean="0"/>
              <a:pPr/>
              <a:t>01.10.2025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E1267-CDC9-4EB2-9F6A-B7B3D334FBB9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968621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C79C4-BE97-42ED-B1DE-2E68D6854C6F}" type="datetimeFigureOut">
              <a:rPr lang="ro-RO" smtClean="0"/>
              <a:pPr/>
              <a:t>01.10.2025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E1267-CDC9-4EB2-9F6A-B7B3D334FBB9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326159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EC79C4-BE97-42ED-B1DE-2E68D6854C6F}" type="datetimeFigureOut">
              <a:rPr lang="ro-RO" smtClean="0"/>
              <a:pPr/>
              <a:t>01.10.2025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EE1267-CDC9-4EB2-9F6A-B7B3D334FBB9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062507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Alternate Process 3"/>
          <p:cNvSpPr/>
          <p:nvPr/>
        </p:nvSpPr>
        <p:spPr>
          <a:xfrm>
            <a:off x="3187672" y="800734"/>
            <a:ext cx="3406832" cy="938596"/>
          </a:xfrm>
          <a:prstGeom prst="flowChartAlternateProcess">
            <a:avLst/>
          </a:prstGeom>
          <a:solidFill>
            <a:srgbClr val="06098C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RO" sz="975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ȘEFUL DEPARTAMENTULUI PENTRU</a:t>
            </a:r>
          </a:p>
          <a:p>
            <a:pPr algn="ctr"/>
            <a:r>
              <a:rPr lang="ro-RO" sz="975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LUPTA ANTIFRAUDĂ – DLAF</a:t>
            </a:r>
            <a:r>
              <a:rPr lang="ro-RO" sz="975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sz="975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o-RO" sz="975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o-RO" sz="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SECRETAR DE STAT</a:t>
            </a:r>
            <a:r>
              <a:rPr lang="en-US" sz="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BOGDAN IONU</a:t>
            </a:r>
            <a:r>
              <a:rPr lang="ro-RO" sz="9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Ț DINȚOI</a:t>
            </a:r>
            <a:endParaRPr lang="en-US" sz="9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Flowchart: Alternate Process 4"/>
          <p:cNvSpPr/>
          <p:nvPr/>
        </p:nvSpPr>
        <p:spPr>
          <a:xfrm>
            <a:off x="58015" y="2101260"/>
            <a:ext cx="2915413" cy="487944"/>
          </a:xfrm>
          <a:prstGeom prst="flowChartAlternate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RO" sz="813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CABINET </a:t>
            </a:r>
            <a:r>
              <a:rPr lang="ro-RO" sz="813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DEMNITAR</a:t>
            </a:r>
            <a:endParaRPr lang="en-US" sz="813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813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o-RO" sz="813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post</a:t>
            </a:r>
            <a:endParaRPr lang="ro-RO" sz="813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lowchart: Alternate Process 6"/>
          <p:cNvSpPr/>
          <p:nvPr/>
        </p:nvSpPr>
        <p:spPr>
          <a:xfrm>
            <a:off x="90951" y="2691460"/>
            <a:ext cx="2915413" cy="347147"/>
          </a:xfrm>
          <a:prstGeom prst="flowChartAlternateProcess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RO" sz="813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COMPARTIMENT AUDIT PUBLIC </a:t>
            </a:r>
            <a:r>
              <a:rPr lang="ro-RO" sz="813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</a:t>
            </a:r>
          </a:p>
          <a:p>
            <a:pPr algn="ctr"/>
            <a:r>
              <a:rPr lang="ro-RO" sz="813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posturi</a:t>
            </a:r>
            <a:endParaRPr lang="ro-RO" sz="813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lowchart: Alternate Process 7"/>
          <p:cNvSpPr/>
          <p:nvPr/>
        </p:nvSpPr>
        <p:spPr>
          <a:xfrm>
            <a:off x="90951" y="5204091"/>
            <a:ext cx="2915413" cy="649179"/>
          </a:xfrm>
          <a:prstGeom prst="flowChartAlternateProcess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RO" sz="813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SERVICIUL RELAȚII MASS-MEDIA, PROTOCOL ȘI </a:t>
            </a:r>
            <a:r>
              <a:rPr lang="ro-RO" sz="813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REGISTRATURĂ</a:t>
            </a:r>
          </a:p>
          <a:p>
            <a:pPr algn="ctr"/>
            <a:r>
              <a:rPr lang="ro-RO" sz="813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Andreea</a:t>
            </a:r>
            <a:r>
              <a:rPr lang="en-US" sz="813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sz="813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813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sz="813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Luana MOILAT,</a:t>
            </a:r>
            <a:r>
              <a:rPr lang="en-US" sz="813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sz="813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șef </a:t>
            </a:r>
            <a:r>
              <a:rPr lang="en-US" sz="813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ro-RO" sz="813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erviciu</a:t>
            </a:r>
            <a:endParaRPr lang="ro-RO" sz="813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o-RO" sz="813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Flowchart: Alternate Process 8"/>
          <p:cNvSpPr/>
          <p:nvPr/>
        </p:nvSpPr>
        <p:spPr>
          <a:xfrm>
            <a:off x="90950" y="4025885"/>
            <a:ext cx="2926874" cy="807868"/>
          </a:xfrm>
          <a:prstGeom prst="flowChartAlternateProcess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RO" sz="813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DIRECȚIA AFACERI JURIDICE</a:t>
            </a:r>
            <a:r>
              <a:rPr lang="en-US" sz="813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o-RO" sz="813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813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22</a:t>
            </a:r>
            <a:r>
              <a:rPr lang="ro-RO" sz="813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posturi </a:t>
            </a:r>
          </a:p>
          <a:p>
            <a:pPr algn="ctr"/>
            <a:r>
              <a:rPr lang="ro-RO" sz="813" b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Anca - Teodora </a:t>
            </a:r>
            <a:r>
              <a:rPr lang="ro-RO" sz="813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ZAMFIR,</a:t>
            </a:r>
            <a:r>
              <a:rPr lang="en-US" sz="813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sz="813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</a:t>
            </a:r>
          </a:p>
          <a:p>
            <a:pPr algn="ctr"/>
            <a:endParaRPr lang="en-US" sz="813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Flowchart: Alternate Process 11"/>
          <p:cNvSpPr/>
          <p:nvPr/>
        </p:nvSpPr>
        <p:spPr>
          <a:xfrm>
            <a:off x="3141799" y="4025885"/>
            <a:ext cx="3478783" cy="807868"/>
          </a:xfrm>
          <a:prstGeom prst="flowChartAlternateProcess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RO" sz="813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DIRECȚIA </a:t>
            </a:r>
            <a:r>
              <a:rPr lang="ro-RO" sz="813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CONTROL</a:t>
            </a:r>
            <a:r>
              <a:rPr lang="en-US" sz="813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813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o-RO" sz="8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8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ro-RO" sz="8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posturi </a:t>
            </a:r>
          </a:p>
          <a:p>
            <a:pPr algn="ctr"/>
            <a:r>
              <a:rPr lang="en-US" sz="8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Dumitru</a:t>
            </a:r>
            <a:r>
              <a:rPr lang="ro-RO" sz="8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sz="8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en-US" sz="8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b="1" dirty="0" err="1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Liviu</a:t>
            </a:r>
            <a:r>
              <a:rPr lang="ro-RO" sz="8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MANEA</a:t>
            </a:r>
            <a:r>
              <a:rPr lang="en-US" sz="8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8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</a:t>
            </a:r>
            <a:endParaRPr lang="ro-RO" sz="800" b="1" dirty="0" smtClean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o-RO" sz="8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Bogdan – Cătălin IONIȚĂ, director adjunct</a:t>
            </a:r>
            <a:endParaRPr lang="ro-RO" sz="800" b="1" dirty="0" smtClean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Flowchart: Alternate Process 14"/>
          <p:cNvSpPr/>
          <p:nvPr/>
        </p:nvSpPr>
        <p:spPr>
          <a:xfrm>
            <a:off x="6757308" y="2090706"/>
            <a:ext cx="3018291" cy="600754"/>
          </a:xfrm>
          <a:prstGeom prst="flowChartAlternateProcess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RO" sz="813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DIRECȚIA MANAGEMENTUL RESURSELOR </a:t>
            </a:r>
            <a:r>
              <a:rPr lang="ro-RO" sz="813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UMANE</a:t>
            </a:r>
            <a:r>
              <a:rPr lang="en-US" sz="813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o-RO" sz="813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813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21</a:t>
            </a:r>
            <a:r>
              <a:rPr lang="ro-RO" sz="813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posturi</a:t>
            </a:r>
          </a:p>
          <a:p>
            <a:pPr algn="ctr"/>
            <a:r>
              <a:rPr lang="ro-RO" sz="813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Tina ANDRONACHE,</a:t>
            </a:r>
            <a:r>
              <a:rPr lang="en-US" sz="813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sz="813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</a:t>
            </a:r>
          </a:p>
          <a:p>
            <a:pPr algn="ctr"/>
            <a:endParaRPr lang="ro-RO" sz="813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Flowchart: Alternate Process 15"/>
          <p:cNvSpPr/>
          <p:nvPr/>
        </p:nvSpPr>
        <p:spPr>
          <a:xfrm>
            <a:off x="6757307" y="2792445"/>
            <a:ext cx="3018290" cy="593309"/>
          </a:xfrm>
          <a:prstGeom prst="flowChartAlternateProcess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RO" sz="813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DIRECȚIA ECONOMICĂ ȘI </a:t>
            </a:r>
            <a:r>
              <a:rPr lang="ro-RO" sz="813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ADMINISTRATIVĂ</a:t>
            </a:r>
            <a:endParaRPr lang="en-US" sz="813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813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21</a:t>
            </a:r>
            <a:r>
              <a:rPr lang="ro-RO" sz="813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posturi </a:t>
            </a:r>
          </a:p>
          <a:p>
            <a:pPr algn="ctr"/>
            <a:r>
              <a:rPr lang="ro-RO" sz="813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Viorica</a:t>
            </a:r>
            <a:r>
              <a:rPr lang="en-US" sz="813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</a:t>
            </a:r>
            <a:r>
              <a:rPr lang="ro-RO" sz="813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Lidia POPA,</a:t>
            </a:r>
            <a:r>
              <a:rPr lang="en-US" sz="813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sz="813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</a:t>
            </a:r>
          </a:p>
          <a:p>
            <a:pPr algn="ctr"/>
            <a:endParaRPr lang="ro-RO" sz="813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Flowchart: Alternate Process 16"/>
          <p:cNvSpPr/>
          <p:nvPr/>
        </p:nvSpPr>
        <p:spPr>
          <a:xfrm>
            <a:off x="6764351" y="3973537"/>
            <a:ext cx="3011245" cy="860216"/>
          </a:xfrm>
          <a:prstGeom prst="flowChartAlternateProcess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975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o-RO" sz="813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DIRECȚIA MANAGEMENTUL </a:t>
            </a:r>
            <a:r>
              <a:rPr lang="ro-RO" sz="813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INFORMAȚIILOR</a:t>
            </a:r>
            <a:endParaRPr lang="en-US" sz="813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o-RO" sz="813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813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o-RO" sz="813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posturi</a:t>
            </a:r>
          </a:p>
          <a:p>
            <a:pPr algn="ctr"/>
            <a:r>
              <a:rPr lang="ro-RO" sz="813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Andreea Cristina TĂNASE,</a:t>
            </a:r>
            <a:r>
              <a:rPr lang="en-US" sz="813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sz="813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</a:t>
            </a:r>
            <a:endParaRPr lang="en-US" sz="813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813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Zoica I</a:t>
            </a:r>
            <a:r>
              <a:rPr lang="ro-RO" sz="813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ONIȚĂ, </a:t>
            </a:r>
            <a:r>
              <a:rPr lang="ro-RO" sz="813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 adjunct</a:t>
            </a:r>
            <a:r>
              <a:rPr lang="en-US" sz="813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o-RO" sz="813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o-RO" sz="813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Mihai Daniel PETRESCU, director adjunct</a:t>
            </a:r>
            <a:r>
              <a:rPr lang="en-US" sz="813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o-RO" sz="813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o-RO" sz="813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o-RO" sz="975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Flowchart: Alternate Process 17"/>
          <p:cNvSpPr/>
          <p:nvPr/>
        </p:nvSpPr>
        <p:spPr>
          <a:xfrm>
            <a:off x="8522074" y="5603465"/>
            <a:ext cx="1136666" cy="497467"/>
          </a:xfrm>
          <a:prstGeom prst="flowChartAlternateProcess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RO" sz="813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COMPARTIMENT INFORMAȚII </a:t>
            </a:r>
            <a:r>
              <a:rPr lang="ro-RO" sz="813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CLASIFICATE</a:t>
            </a:r>
            <a:endParaRPr lang="ro-RO" sz="813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Flowchart: Alternate Process 18"/>
          <p:cNvSpPr/>
          <p:nvPr/>
        </p:nvSpPr>
        <p:spPr>
          <a:xfrm>
            <a:off x="6679081" y="4932905"/>
            <a:ext cx="1136666" cy="497467"/>
          </a:xfrm>
          <a:prstGeom prst="flowChartAlternateProcess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RO" sz="813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COMPARTIMENT VERIFICĂRI </a:t>
            </a:r>
            <a:r>
              <a:rPr lang="ro-RO" sz="813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PRELIMINARE</a:t>
            </a:r>
            <a:endParaRPr lang="ro-RO" sz="813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Flowchart: Alternate Process 19"/>
          <p:cNvSpPr/>
          <p:nvPr/>
        </p:nvSpPr>
        <p:spPr>
          <a:xfrm>
            <a:off x="6757307" y="3470477"/>
            <a:ext cx="3018290" cy="331801"/>
          </a:xfrm>
          <a:prstGeom prst="flowChartAlternateProcess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RO" sz="813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COMPARTIMENT ACHIZIȚII ȘI </a:t>
            </a:r>
            <a:r>
              <a:rPr lang="ro-RO" sz="813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ADMINISTRATIV</a:t>
            </a:r>
            <a:endParaRPr lang="ro-RO" sz="813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7" name="Straight Connector 26"/>
          <p:cNvCxnSpPr>
            <a:stCxn id="4" idx="2"/>
            <a:endCxn id="12" idx="0"/>
          </p:cNvCxnSpPr>
          <p:nvPr/>
        </p:nvCxnSpPr>
        <p:spPr>
          <a:xfrm flipH="1">
            <a:off x="4881191" y="1739330"/>
            <a:ext cx="9897" cy="22865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Flowchart: Alternate Process 27"/>
          <p:cNvSpPr/>
          <p:nvPr/>
        </p:nvSpPr>
        <p:spPr>
          <a:xfrm>
            <a:off x="4490586" y="5518998"/>
            <a:ext cx="2103918" cy="534982"/>
          </a:xfrm>
          <a:prstGeom prst="flowChartAlternateProcess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RO" sz="813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COMPARTIMENT </a:t>
            </a:r>
            <a:r>
              <a:rPr lang="en-GB" sz="813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en-GB" sz="813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CONTROL</a:t>
            </a:r>
            <a:endParaRPr lang="ro-RO" sz="813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Flowchart: Alternate Process 28"/>
          <p:cNvSpPr/>
          <p:nvPr/>
        </p:nvSpPr>
        <p:spPr>
          <a:xfrm>
            <a:off x="3199007" y="4934738"/>
            <a:ext cx="2583159" cy="497468"/>
          </a:xfrm>
          <a:prstGeom prst="flowChartAlternateProcess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RO" sz="813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COMPARTIMENT </a:t>
            </a:r>
            <a:r>
              <a:rPr lang="en-GB" sz="813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en-GB" sz="813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CONTROL</a:t>
            </a:r>
            <a:endParaRPr lang="ro-RO" sz="813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6" name="Straight Connector 35"/>
          <p:cNvCxnSpPr>
            <a:stCxn id="20" idx="0"/>
            <a:endCxn id="16" idx="2"/>
          </p:cNvCxnSpPr>
          <p:nvPr/>
        </p:nvCxnSpPr>
        <p:spPr>
          <a:xfrm flipV="1">
            <a:off x="8266452" y="3385754"/>
            <a:ext cx="0" cy="847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stCxn id="5" idx="3"/>
          </p:cNvCxnSpPr>
          <p:nvPr/>
        </p:nvCxnSpPr>
        <p:spPr>
          <a:xfrm>
            <a:off x="2973428" y="2345232"/>
            <a:ext cx="18847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>
            <a:stCxn id="15" idx="1"/>
          </p:cNvCxnSpPr>
          <p:nvPr/>
        </p:nvCxnSpPr>
        <p:spPr>
          <a:xfrm flipH="1" flipV="1">
            <a:off x="4891087" y="2391083"/>
            <a:ext cx="1866220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>
            <a:stCxn id="7" idx="3"/>
          </p:cNvCxnSpPr>
          <p:nvPr/>
        </p:nvCxnSpPr>
        <p:spPr>
          <a:xfrm>
            <a:off x="3006364" y="2865033"/>
            <a:ext cx="18847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>
            <a:stCxn id="16" idx="1"/>
          </p:cNvCxnSpPr>
          <p:nvPr/>
        </p:nvCxnSpPr>
        <p:spPr>
          <a:xfrm flipH="1" flipV="1">
            <a:off x="4891087" y="3089099"/>
            <a:ext cx="1866220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Flowchart: Alternate Process 65"/>
          <p:cNvSpPr/>
          <p:nvPr/>
        </p:nvSpPr>
        <p:spPr>
          <a:xfrm>
            <a:off x="7359181" y="5605299"/>
            <a:ext cx="1134294" cy="497467"/>
          </a:xfrm>
          <a:prstGeom prst="flowChartAlternateProcess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RO" sz="813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COMPARTIMENT GESTIUNEA</a:t>
            </a:r>
          </a:p>
          <a:p>
            <a:pPr algn="ctr"/>
            <a:r>
              <a:rPr lang="ro-RO" sz="813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INFORMAȚIILOR</a:t>
            </a:r>
            <a:endParaRPr lang="ro-RO" sz="813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0" name="Straight Connector 69"/>
          <p:cNvCxnSpPr>
            <a:stCxn id="29" idx="0"/>
          </p:cNvCxnSpPr>
          <p:nvPr/>
        </p:nvCxnSpPr>
        <p:spPr>
          <a:xfrm flipH="1" flipV="1">
            <a:off x="4490586" y="4833752"/>
            <a:ext cx="1" cy="1009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>
            <a:off x="6116715" y="4833753"/>
            <a:ext cx="0" cy="68524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>
            <a:stCxn id="9" idx="2"/>
          </p:cNvCxnSpPr>
          <p:nvPr/>
        </p:nvCxnSpPr>
        <p:spPr>
          <a:xfrm>
            <a:off x="1554387" y="4833753"/>
            <a:ext cx="0" cy="3309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 flipV="1">
            <a:off x="7280152" y="4832231"/>
            <a:ext cx="0" cy="1009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 flipV="1">
            <a:off x="7939722" y="4833752"/>
            <a:ext cx="1287346" cy="7697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 flipV="1">
            <a:off x="9227068" y="4833752"/>
            <a:ext cx="0" cy="7697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Elbow Connector 91"/>
          <p:cNvCxnSpPr>
            <a:stCxn id="9" idx="0"/>
          </p:cNvCxnSpPr>
          <p:nvPr/>
        </p:nvCxnSpPr>
        <p:spPr>
          <a:xfrm rot="5400000" flipH="1" flipV="1">
            <a:off x="3144631" y="2279428"/>
            <a:ext cx="156213" cy="3336700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Elbow Connector 93"/>
          <p:cNvCxnSpPr>
            <a:stCxn id="17" idx="0"/>
          </p:cNvCxnSpPr>
          <p:nvPr/>
        </p:nvCxnSpPr>
        <p:spPr>
          <a:xfrm rot="16200000" flipV="1">
            <a:off x="6528601" y="2232163"/>
            <a:ext cx="103864" cy="3378883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/>
        </p:nvSpPr>
        <p:spPr>
          <a:xfrm>
            <a:off x="324196" y="6030658"/>
            <a:ext cx="2874811" cy="70265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o-RO" sz="1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NOTĂ: </a:t>
            </a:r>
          </a:p>
          <a:p>
            <a:r>
              <a:rPr lang="ro-RO" sz="1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Posturi </a:t>
            </a:r>
            <a:r>
              <a:rPr lang="ro-RO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aprobate prin HG </a:t>
            </a:r>
            <a:r>
              <a:rPr lang="ro-RO" sz="1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nr.738/2011     131</a:t>
            </a:r>
          </a:p>
          <a:p>
            <a:r>
              <a:rPr lang="ro-RO" sz="1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Posturi disponibile (finanțate)                   101</a:t>
            </a:r>
          </a:p>
          <a:p>
            <a:r>
              <a:rPr lang="ro-RO" sz="1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Posturi ocupate                                          </a:t>
            </a:r>
            <a:r>
              <a:rPr lang="ro-RO" sz="1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90</a:t>
            </a:r>
            <a:endParaRPr lang="ro-RO" sz="1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4918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852</TotalTime>
  <Words>151</Words>
  <Application>Microsoft Office PowerPoint</Application>
  <PresentationFormat>A4 Paper (210x297 mm)</PresentationFormat>
  <Paragraphs>39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Ivan Oana</dc:creator>
  <cp:lastModifiedBy>Ivan Oana</cp:lastModifiedBy>
  <cp:revision>30</cp:revision>
  <cp:lastPrinted>2025-10-01T13:23:48Z</cp:lastPrinted>
  <dcterms:created xsi:type="dcterms:W3CDTF">2016-11-03T11:30:43Z</dcterms:created>
  <dcterms:modified xsi:type="dcterms:W3CDTF">2025-10-01T13:24:51Z</dcterms:modified>
</cp:coreProperties>
</file>